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63"/>
  </p:notesMasterIdLst>
  <p:sldIdLst>
    <p:sldId id="257" r:id="rId6"/>
    <p:sldId id="288" r:id="rId7"/>
    <p:sldId id="319" r:id="rId8"/>
    <p:sldId id="294" r:id="rId9"/>
    <p:sldId id="393" r:id="rId10"/>
    <p:sldId id="314" r:id="rId11"/>
    <p:sldId id="315" r:id="rId12"/>
    <p:sldId id="394" r:id="rId13"/>
    <p:sldId id="316" r:id="rId14"/>
    <p:sldId id="321" r:id="rId15"/>
    <p:sldId id="322" r:id="rId16"/>
    <p:sldId id="323" r:id="rId17"/>
    <p:sldId id="330" r:id="rId18"/>
    <p:sldId id="337" r:id="rId19"/>
    <p:sldId id="338" r:id="rId20"/>
    <p:sldId id="339" r:id="rId21"/>
    <p:sldId id="340" r:id="rId22"/>
    <p:sldId id="345" r:id="rId23"/>
    <p:sldId id="346" r:id="rId24"/>
    <p:sldId id="444" r:id="rId25"/>
    <p:sldId id="347" r:id="rId26"/>
    <p:sldId id="403" r:id="rId27"/>
    <p:sldId id="445" r:id="rId28"/>
    <p:sldId id="352" r:id="rId29"/>
    <p:sldId id="353" r:id="rId30"/>
    <p:sldId id="354" r:id="rId31"/>
    <p:sldId id="355" r:id="rId32"/>
    <p:sldId id="360" r:id="rId33"/>
    <p:sldId id="395" r:id="rId34"/>
    <p:sldId id="396" r:id="rId35"/>
    <p:sldId id="397" r:id="rId36"/>
    <p:sldId id="398" r:id="rId37"/>
    <p:sldId id="402" r:id="rId38"/>
    <p:sldId id="361" r:id="rId39"/>
    <p:sldId id="362" r:id="rId40"/>
    <p:sldId id="363" r:id="rId41"/>
    <p:sldId id="450" r:id="rId42"/>
    <p:sldId id="451" r:id="rId43"/>
    <p:sldId id="364" r:id="rId44"/>
    <p:sldId id="365" r:id="rId45"/>
    <p:sldId id="368" r:id="rId46"/>
    <p:sldId id="369" r:id="rId47"/>
    <p:sldId id="370" r:id="rId48"/>
    <p:sldId id="371" r:id="rId49"/>
    <p:sldId id="404" r:id="rId50"/>
    <p:sldId id="372" r:id="rId51"/>
    <p:sldId id="405" r:id="rId52"/>
    <p:sldId id="373" r:id="rId53"/>
    <p:sldId id="376" r:id="rId54"/>
    <p:sldId id="427" r:id="rId55"/>
    <p:sldId id="428" r:id="rId56"/>
    <p:sldId id="429" r:id="rId57"/>
    <p:sldId id="446" r:id="rId58"/>
    <p:sldId id="447" r:id="rId59"/>
    <p:sldId id="448" r:id="rId60"/>
    <p:sldId id="449" r:id="rId61"/>
    <p:sldId id="426" r:id="rId62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5" autoAdjust="0"/>
    <p:restoredTop sz="94660" autoAdjust="0"/>
  </p:normalViewPr>
  <p:slideViewPr>
    <p:cSldViewPr>
      <p:cViewPr varScale="1">
        <p:scale>
          <a:sx n="60" d="100"/>
          <a:sy n="60" d="100"/>
        </p:scale>
        <p:origin x="-104" y="-456"/>
      </p:cViewPr>
      <p:guideLst>
        <p:guide orient="horz" pos="3070"/>
        <p:guide pos="5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3/29/16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4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©2016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  <p:sldLayoutId id="2147484536" r:id="rId8"/>
    <p:sldLayoutId id="2147484537" r:id="rId9"/>
    <p:sldLayoutId id="2147484538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©2015 Brightcove Inc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coveLearning/curriculum-developing-bc-player" TargetMode="External"/><Relationship Id="rId4" Type="http://schemas.openxmlformats.org/officeDocument/2006/relationships/hyperlink" Target="http://bit.ly/1EDWaC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hyperlink" Target="http://docs.brightcove.com/en/video-cloud/brightcove-player/reference/api/index.html" TargetMode="External"/><Relationship Id="rId5" Type="http://schemas.openxmlformats.org/officeDocument/2006/relationships/hyperlink" Target="http://docs.brightcove.com/en/video-cloud/brightcove-player/reference/api/vjs.Play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mailto:mboles@brightcove.co" TargetMode="External"/><Relationship Id="rId3" Type="http://schemas.openxmlformats.org/officeDocument/2006/relationships/hyperlink" Target="mailto:training@brightcov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s.brightcove.com/en/video-cloud/brightcove-player/reference/api/vjs.Player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cs.brightcove.com/en/video-cloud/brightcove-player/samples/listen-for-play-butt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lutions.brightcove.com/pcosta/showcase/playlist-changer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rightcove.com/en/video-cloud/brightcove-player/index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to Develop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651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Cloud Account</a:t>
            </a:r>
          </a:p>
          <a:p>
            <a:r>
              <a:rPr lang="en-US" dirty="0"/>
              <a:t>You will also need an editor for HTML/JavaScript</a:t>
            </a:r>
          </a:p>
          <a:p>
            <a:pPr lvl="1"/>
            <a:r>
              <a:rPr lang="en-US" dirty="0"/>
              <a:t>Any plain text editor will work</a:t>
            </a:r>
          </a:p>
          <a:p>
            <a:pPr lvl="1"/>
            <a:r>
              <a:rPr lang="en-US" dirty="0"/>
              <a:t>An editor such as </a:t>
            </a:r>
            <a:r>
              <a:rPr lang="en-US" dirty="0" smtClean="0"/>
              <a:t>Atom, </a:t>
            </a:r>
            <a:r>
              <a:rPr lang="en-US" dirty="0" err="1" smtClean="0"/>
              <a:t>Chocolat</a:t>
            </a:r>
            <a:r>
              <a:rPr lang="en-US" dirty="0"/>
              <a:t>, Sublime Text, Dreamweaver, BBEdit, or CoffeeCup, that provides code-hinting and syntax highlighting is </a:t>
            </a:r>
            <a:r>
              <a:rPr lang="en-US" dirty="0" smtClean="0"/>
              <a:t>recommended</a:t>
            </a:r>
          </a:p>
          <a:p>
            <a:r>
              <a:rPr lang="en-US" dirty="0" smtClean="0"/>
              <a:t>For iframe player implementation examples a web server is needed</a:t>
            </a:r>
          </a:p>
          <a:p>
            <a:pPr lvl="1"/>
            <a:r>
              <a:rPr lang="en-US" dirty="0" smtClean="0"/>
              <a:t>XAMPP and WAMP free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0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Session Materials -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files and slides</a:t>
            </a:r>
          </a:p>
          <a:p>
            <a:pPr lvl="1"/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BrightcoveLearning</a:t>
            </a:r>
            <a:r>
              <a:rPr lang="en-US" dirty="0">
                <a:hlinkClick r:id="rId3"/>
              </a:rPr>
              <a:t>/curriculum-developing-</a:t>
            </a:r>
            <a:r>
              <a:rPr lang="en-US" dirty="0" err="1">
                <a:hlinkClick r:id="rId3"/>
              </a:rPr>
              <a:t>bc</a:t>
            </a:r>
            <a:r>
              <a:rPr lang="en-US" dirty="0">
                <a:hlinkClick r:id="rId3"/>
              </a:rPr>
              <a:t>-player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http://bit.ly/1EDWaCA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 descr="githu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81" y="3502025"/>
            <a:ext cx="105925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3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Player </a:t>
            </a: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704" y="1911090"/>
            <a:ext cx="15877477" cy="6848735"/>
          </a:xfrm>
        </p:spPr>
        <p:txBody>
          <a:bodyPr/>
          <a:lstStyle/>
          <a:p>
            <a:r>
              <a:rPr lang="en-US" dirty="0" smtClean="0"/>
              <a:t>Documentation and Samples</a:t>
            </a:r>
          </a:p>
          <a:p>
            <a:pPr marL="234950" lvl="1" indent="0">
              <a:buNone/>
            </a:pPr>
            <a:r>
              <a:rPr lang="en-US" dirty="0">
                <a:latin typeface="+mn-lt"/>
                <a:hlinkClick r:id="rId3"/>
              </a:rPr>
              <a:t>http://</a:t>
            </a:r>
            <a:r>
              <a:rPr lang="en-US" dirty="0" err="1">
                <a:latin typeface="+mn-lt"/>
                <a:hlinkClick r:id="rId3"/>
              </a:rPr>
              <a:t>docs.brightcove.com</a:t>
            </a:r>
            <a:r>
              <a:rPr lang="en-US" dirty="0">
                <a:latin typeface="+mn-lt"/>
                <a:hlinkClick r:id="rId3"/>
              </a:rPr>
              <a:t>/en/video-cloud/</a:t>
            </a:r>
            <a:r>
              <a:rPr lang="en-US" dirty="0" err="1">
                <a:latin typeface="+mn-lt"/>
                <a:hlinkClick r:id="rId3"/>
              </a:rPr>
              <a:t>brightcove</a:t>
            </a:r>
            <a:r>
              <a:rPr lang="en-US" dirty="0">
                <a:latin typeface="+mn-lt"/>
                <a:hlinkClick r:id="rId3"/>
              </a:rPr>
              <a:t>-player/</a:t>
            </a:r>
            <a:r>
              <a:rPr lang="en-US" dirty="0" err="1">
                <a:latin typeface="+mn-lt"/>
                <a:hlinkClick r:id="rId3"/>
              </a:rPr>
              <a:t>index.html</a:t>
            </a:r>
            <a:endParaRPr lang="en-US" dirty="0">
              <a:latin typeface="+mn-lt"/>
            </a:endParaRPr>
          </a:p>
          <a:p>
            <a:r>
              <a:rPr lang="en-US" dirty="0" smtClean="0"/>
              <a:t>API Docs: Consists </a:t>
            </a:r>
            <a:r>
              <a:rPr lang="en-US" dirty="0" smtClean="0"/>
              <a:t>of the </a:t>
            </a:r>
            <a:r>
              <a:rPr lang="en-US" dirty="0" err="1" smtClean="0"/>
              <a:t>Video.js</a:t>
            </a:r>
            <a:r>
              <a:rPr lang="en-US" dirty="0" smtClean="0"/>
              <a:t> </a:t>
            </a:r>
            <a:r>
              <a:rPr lang="en-US" dirty="0" smtClean="0"/>
              <a:t>API</a:t>
            </a:r>
            <a:endParaRPr lang="en-US" dirty="0" smtClean="0"/>
          </a:p>
          <a:p>
            <a:pPr lvl="1"/>
            <a:r>
              <a:rPr lang="en-US" dirty="0" smtClean="0"/>
              <a:t>Cumulative doc here: </a:t>
            </a:r>
          </a:p>
          <a:p>
            <a:pPr marL="234950" lvl="1" indent="0">
              <a:buNone/>
            </a:pPr>
            <a:r>
              <a:rPr lang="en-US" dirty="0" smtClean="0">
                <a:latin typeface="+mn-lt"/>
                <a:cs typeface="Source Code Pro"/>
                <a:hlinkClick r:id="rId4"/>
              </a:rPr>
              <a:t>http</a:t>
            </a:r>
            <a:r>
              <a:rPr lang="en-US" dirty="0">
                <a:latin typeface="+mn-lt"/>
                <a:cs typeface="Source Code Pro"/>
                <a:hlinkClick r:id="rId4"/>
              </a:rPr>
              <a:t>://docs.brightcove.com/en/video-cloud/brightcove-player/reference/api/</a:t>
            </a:r>
            <a:r>
              <a:rPr lang="en-US" dirty="0" smtClean="0">
                <a:latin typeface="+mn-lt"/>
                <a:cs typeface="Source Code Pro"/>
                <a:hlinkClick r:id="rId4"/>
              </a:rPr>
              <a:t>index.html</a:t>
            </a:r>
            <a:endParaRPr lang="en-US" dirty="0" smtClean="0">
              <a:latin typeface="+mn-lt"/>
              <a:cs typeface="Source Code Pro"/>
            </a:endParaRPr>
          </a:p>
          <a:p>
            <a:pPr lvl="1"/>
            <a:r>
              <a:rPr lang="en-US" dirty="0" smtClean="0"/>
              <a:t>Focus in this session on methods and events (vjs.player):</a:t>
            </a:r>
          </a:p>
          <a:p>
            <a:pPr marL="234950" lvl="1" indent="0">
              <a:buNone/>
            </a:pPr>
            <a:r>
              <a:rPr lang="en-US" dirty="0">
                <a:latin typeface="+mn-lt"/>
                <a:cs typeface="Source Code Pro"/>
                <a:hlinkClick r:id="rId5"/>
              </a:rPr>
              <a:t>http://docs.brightcove.com/en/video-cloud/brightcove-player/reference/api/</a:t>
            </a:r>
            <a:r>
              <a:rPr lang="en-US" dirty="0" smtClean="0">
                <a:latin typeface="+mn-lt"/>
                <a:cs typeface="Source Code Pro"/>
                <a:hlinkClick r:id="rId5"/>
              </a:rPr>
              <a:t>player.html</a:t>
            </a:r>
            <a:endParaRPr lang="en-US" dirty="0" smtClean="0">
              <a:latin typeface="+mn-lt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5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JavaScript with Brightcove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Code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session is to teach Smart Player API code</a:t>
            </a:r>
          </a:p>
          <a:p>
            <a:pPr lvl="1"/>
            <a:r>
              <a:rPr lang="en-US" dirty="0" smtClean="0"/>
              <a:t>Decided it is not appropriate </a:t>
            </a:r>
            <a:r>
              <a:rPr lang="en-US" dirty="0"/>
              <a:t>to suggest </a:t>
            </a:r>
            <a:r>
              <a:rPr lang="en-US" dirty="0" smtClean="0"/>
              <a:t>too many best </a:t>
            </a:r>
            <a:r>
              <a:rPr lang="en-US" dirty="0"/>
              <a:t>practices in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pattern to use is a basic version of the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Keeps variables out of the global name space to avoid collisions with other scripts used in the page</a:t>
            </a:r>
          </a:p>
          <a:p>
            <a:pPr lvl="1"/>
            <a:r>
              <a:rPr lang="en-US" dirty="0"/>
              <a:t>All variable initialized at the top to make it easier to find them</a:t>
            </a:r>
          </a:p>
          <a:p>
            <a:pPr lvl="1"/>
            <a:r>
              <a:rPr lang="en-US" dirty="0"/>
              <a:t>Allows you to have both public and private data/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in numerous document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5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Is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6293635" cy="68487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function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foo(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) {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 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this;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 player.loadVideo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(123);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 player.play(</a:t>
            </a:r>
            <a:r>
              <a:rPr lang="en-US" sz="3200" dirty="0">
                <a:solidFill>
                  <a:schemeClr val="tx2"/>
                </a:solidFill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chemeClr val="tx2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16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34181" y="2435225"/>
            <a:ext cx="6244671" cy="540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3366">
              <a:alpha val="2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54707" tIns="77354" rIns="154707" bIns="77354" anchor="ctr"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11181" y="2054225"/>
            <a:ext cx="10416382" cy="68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>
            <a:lvl1pPr marL="342900" indent="-342900" algn="l" defTabSz="773113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1pPr>
            <a:lvl2pPr marL="5778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2pPr>
            <a:lvl3pPr marL="801688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4000" kern="1200">
                <a:solidFill>
                  <a:srgbClr val="606163"/>
                </a:solidFill>
                <a:latin typeface="Arial"/>
                <a:ea typeface="ＭＳ Ｐゴシック" charset="-128"/>
                <a:cs typeface="Arial"/>
              </a:defRPr>
            </a:lvl3pPr>
            <a:lvl4pPr marL="1027113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4pPr>
            <a:lvl5pPr marL="1250950" indent="-342900" algn="l" defTabSz="7731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accent6"/>
                </a:solidFill>
                <a:latin typeface="Arial"/>
                <a:ea typeface="ＭＳ Ｐゴシック" charset="-128"/>
                <a:cs typeface="Arial"/>
              </a:defRPr>
            </a:lvl5pPr>
            <a:lvl6pPr marL="425445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27988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01525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75062" indent="-386768" algn="l" defTabSz="773537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Source Code Pro"/>
                <a:cs typeface="Source Code Pro"/>
              </a:rPr>
              <a:t>videojs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"video"</a:t>
            </a:r>
            <a:r>
              <a:rPr lang="en-US" sz="3600" dirty="0">
                <a:latin typeface="Source Code Pro"/>
                <a:cs typeface="Source Code Pro"/>
              </a:rPr>
              <a:t>).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ready</a:t>
            </a:r>
            <a:r>
              <a:rPr lang="en-US" sz="3600" dirty="0">
                <a:latin typeface="Source Code Pro"/>
                <a:cs typeface="Source Code Pro"/>
              </a:rPr>
              <a:t>(function(){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</a:t>
            </a:r>
            <a:r>
              <a:rPr lang="en-US" sz="36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6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otherComponent.</a:t>
            </a:r>
            <a:r>
              <a:rPr lang="en-US" sz="3600" dirty="0">
                <a:solidFill>
                  <a:srgbClr val="FF0000"/>
                </a:solidFill>
                <a:latin typeface="Source Code Pro"/>
                <a:cs typeface="Source Code Pro"/>
              </a:rPr>
              <a:t>on</a:t>
            </a:r>
            <a:r>
              <a:rPr lang="en-US" sz="3600" dirty="0">
                <a:latin typeface="Source Code Pro"/>
                <a:cs typeface="Source Code Pro"/>
              </a:rPr>
              <a:t>(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play</a:t>
            </a:r>
            <a:r>
              <a:rPr lang="en-US" sz="3600" dirty="0" smtClean="0">
                <a:latin typeface="Source Code Pro"/>
                <a:cs typeface="Source Code Pro"/>
              </a:rPr>
              <a:t>"</a:t>
            </a:r>
            <a:r>
              <a:rPr lang="en-US" sz="3600" dirty="0">
                <a:latin typeface="Source Code Pro"/>
                <a:cs typeface="Source Code Pro"/>
              </a:rPr>
              <a:t>, function(){</a:t>
            </a: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  </a:t>
            </a:r>
            <a:r>
              <a:rPr lang="en-US" sz="3600" dirty="0" smtClean="0">
                <a:latin typeface="Source Code Pro"/>
                <a:cs typeface="Source Code Pro"/>
              </a:rPr>
              <a:t>//Video is playing</a:t>
            </a:r>
            <a:endParaRPr lang="en-US" sz="36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>
                <a:latin typeface="Source Code Pro"/>
                <a:cs typeface="Source Code Pro"/>
              </a:rPr>
              <a:t>})</a:t>
            </a:r>
            <a:r>
              <a:rPr lang="en-US" sz="3600" dirty="0" smtClean="0">
                <a:latin typeface="Source Code Pro"/>
                <a:cs typeface="Source Code Pro"/>
              </a:rPr>
              <a:t>;</a:t>
            </a:r>
            <a:endParaRPr lang="en-US" sz="36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50708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 Function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17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Anonymous Function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</a:t>
            </a:r>
            <a:r>
              <a:rPr lang="en-US" sz="3200" dirty="0">
                <a:latin typeface="Source Code Pro"/>
                <a:cs typeface="Source Code Pro"/>
              </a:rPr>
              <a:t>(</a:t>
            </a:r>
            <a:r>
              <a:rPr lang="en-US" sz="3200" b="1" dirty="0">
                <a:solidFill>
                  <a:srgbClr val="3366FF"/>
                </a:solidFill>
                <a:latin typeface="Source Code Pro"/>
                <a:cs typeface="Source Code Pro"/>
              </a:rPr>
              <a:t>function(videoDTO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</a:t>
            </a:r>
            <a:r>
              <a:rPr lang="en-US" sz="3200" dirty="0">
                <a:latin typeface="Source Code Pro"/>
                <a:cs typeface="Source Code Pro"/>
              </a:rPr>
              <a:t>("displayName")</a:t>
            </a:r>
            <a:r>
              <a:rPr lang="en-US" sz="3200" dirty="0" smtClean="0">
                <a:latin typeface="Source Code Pro"/>
                <a:cs typeface="Source Code Pro"/>
              </a:rPr>
              <a:t>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</a:t>
            </a:r>
            <a:r>
              <a:rPr lang="en-US" sz="3200" dirty="0">
                <a:latin typeface="Source Code Pro"/>
                <a:cs typeface="Source Code Pro"/>
              </a:rPr>
              <a:t>= videoDTO.displayName</a:t>
            </a:r>
            <a:r>
              <a:rPr lang="en-US" sz="3200" dirty="0" smtClean="0">
                <a:latin typeface="Source Code Pro"/>
                <a:cs typeface="Source Code Pro"/>
              </a:rPr>
              <a:t>;	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</a:t>
            </a:r>
            <a:r>
              <a:rPr lang="en-US" sz="3200" dirty="0"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latin typeface="Source Code Pro"/>
                <a:cs typeface="Source Code Pro"/>
              </a:rPr>
              <a:t>;</a:t>
            </a:r>
          </a:p>
          <a:p>
            <a:pPr marL="0" indent="0" algn="ctr">
              <a:buNone/>
            </a:pPr>
            <a:r>
              <a:rPr lang="en-US" sz="3200" b="1" dirty="0" smtClean="0">
                <a:latin typeface="Source Code Pro"/>
                <a:cs typeface="Source Code Pro"/>
              </a:rPr>
              <a:t>OR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latin typeface="+mn-lt"/>
                <a:cs typeface="Source Code Pro"/>
              </a:rPr>
              <a:t>Function Expression / Declaration</a:t>
            </a:r>
            <a:endParaRPr lang="en-US" sz="3200" b="1" dirty="0" smtClean="0">
              <a:latin typeface="+mn-lt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videoPlayer.getVideo(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en-US" sz="32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var </a:t>
            </a:r>
            <a:r>
              <a:rPr lang="en-US" sz="3200" b="1" dirty="0" smtClean="0">
                <a:solidFill>
                  <a:srgbClr val="3366FF"/>
                </a:solidFill>
                <a:latin typeface="Source Code Pro"/>
                <a:cs typeface="Source Code Pro"/>
              </a:rPr>
              <a:t>onGetVideo</a:t>
            </a:r>
            <a:r>
              <a:rPr lang="en-US" sz="3200" dirty="0" smtClean="0">
                <a:latin typeface="Source Code Pro"/>
                <a:cs typeface="Source Code Pro"/>
              </a:rPr>
              <a:t> = function(videoDTO) {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 document.getElementById("displayName").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	innerHTML = videoDTO.displayName;</a:t>
            </a:r>
          </a:p>
          <a:p>
            <a:pPr marL="0" indent="0">
              <a:buNone/>
            </a:pPr>
            <a:r>
              <a:rPr lang="en-US" sz="3200" dirty="0" smtClean="0">
                <a:latin typeface="Source Code Pro"/>
                <a:cs typeface="Source Code Pro"/>
              </a:rPr>
              <a:t>};</a:t>
            </a:r>
            <a:endParaRPr lang="en-US" sz="32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83786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Brightcove Player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0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block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ready</a:t>
            </a:r>
            <a:r>
              <a:rPr lang="en-US" dirty="0" smtClean="0">
                <a:solidFill>
                  <a:srgbClr val="7188CC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variable that holds reference to the player instance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("myPlayerID").ready(function(){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var 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19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77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with Brightcove Player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 Boles, Learning Specialist</a:t>
            </a:r>
          </a:p>
          <a:p>
            <a:r>
              <a:rPr lang="en-US" dirty="0">
                <a:hlinkClick r:id="rId2"/>
              </a:rPr>
              <a:t>mboles@</a:t>
            </a:r>
            <a:r>
              <a:rPr lang="en-US" dirty="0" smtClean="0">
                <a:hlinkClick r:id="rId2"/>
              </a:rPr>
              <a:t>brightcove.com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training@brightcove.com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480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Reference to Player - cont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using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ready()</a:t>
            </a:r>
            <a:r>
              <a:rPr lang="en-US" dirty="0"/>
              <a:t> functions correctly if you wish to interact with the player, for instance programmatically </a:t>
            </a:r>
            <a:r>
              <a:rPr lang="en-US" dirty="0" smtClean="0"/>
              <a:t>to change player behavior</a:t>
            </a:r>
          </a:p>
          <a:p>
            <a:r>
              <a:rPr lang="en-US" dirty="0" smtClean="0"/>
              <a:t> </a:t>
            </a:r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another approach must be used</a:t>
            </a:r>
          </a:p>
          <a:p>
            <a:pPr lvl="1"/>
            <a:r>
              <a:rPr lang="en-US" dirty="0" smtClean="0"/>
              <a:t>Detailed in the coming </a:t>
            </a:r>
            <a:r>
              <a:rPr lang="en-US" b="1" dirty="0" smtClean="0"/>
              <a:t>Events</a:t>
            </a:r>
            <a:r>
              <a:rPr lang="en-US" dirty="0" smtClean="0"/>
              <a:t> section</a:t>
            </a:r>
            <a:endParaRPr lang="en-US" dirty="0" smtClean="0">
              <a:solidFill>
                <a:srgbClr val="7188CC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4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Method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21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5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http://docs.brightcove.com/en/video-cloud/brightcove-player/reference/api/</a:t>
            </a:r>
            <a:r>
              <a:rPr lang="en-US" dirty="0" smtClean="0">
                <a:hlinkClick r:id="rId3"/>
              </a:rPr>
              <a:t>player.html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one()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off()</a:t>
            </a:r>
            <a:r>
              <a:rPr lang="en-US" dirty="0" smtClean="0"/>
              <a:t> methods to add and remove event listeners</a:t>
            </a:r>
          </a:p>
          <a:p>
            <a:r>
              <a:rPr lang="en-US" dirty="0" smtClean="0"/>
              <a:t>Event example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myPlayer.on("timeupdate", showUpdate)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Events -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to immediately interact with the video, for instance use 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play()</a:t>
            </a:r>
            <a:r>
              <a:rPr lang="en-US" dirty="0"/>
              <a:t>, </a:t>
            </a:r>
            <a:r>
              <a:rPr lang="en-US" dirty="0" smtClean="0"/>
              <a:t>you should use the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loadedmetadata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event to initialize the player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videojs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("myPlayerID").on('loadedmetadata',function(){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var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myPlayer = this;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	myPlayer.play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	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**Most likely NOT necessary to do this as you could use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autoplay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 to immediately play video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Source Code Pro"/>
                <a:cs typeface="Source Code Pro"/>
              </a:rPr>
              <a:t>**The need to use the event for player initialization is browser dependent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r>
              <a:rPr lang="en-US" dirty="0"/>
              <a:t>: Using the API to Play a </a:t>
            </a:r>
            <a:r>
              <a:rPr lang="en-US" dirty="0" smtClean="0"/>
              <a:t>Video and Display Event Object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2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Player Catalog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Catalog is a helper </a:t>
            </a:r>
            <a:r>
              <a:rPr lang="en-US" dirty="0"/>
              <a:t>library for making requests to the Video Cloud </a:t>
            </a:r>
            <a:r>
              <a:rPr lang="en-US" dirty="0" smtClean="0"/>
              <a:t>catalog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catalog makes it easy to get information on Video Cloud media and </a:t>
            </a:r>
            <a:r>
              <a:rPr lang="en-US" dirty="0" smtClean="0"/>
              <a:t>loads </a:t>
            </a:r>
            <a:r>
              <a:rPr lang="en-US" dirty="0"/>
              <a:t>them into a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Currently two methods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myPlayer.catalog.getVideo(videoID,callback)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myPlayer.catalog.load(videoObject)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Returned Object from getVideo()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Catalog returns an object of type XMLHttpRequest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27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" y="2806699"/>
            <a:ext cx="1611791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r>
              <a:rPr lang="en-US" dirty="0"/>
              <a:t>: Dynamically Loading and Playing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7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mediainfo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Source Code Pro"/>
                <a:cs typeface="Source Code Pro"/>
              </a:rPr>
              <a:t>mediainfo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property is an object which contains information on the current media in the </a:t>
            </a:r>
            <a:r>
              <a:rPr lang="en-US" dirty="0" smtClean="0"/>
              <a:t>player</a:t>
            </a:r>
          </a:p>
          <a:p>
            <a:r>
              <a:rPr lang="en-US" dirty="0" smtClean="0"/>
              <a:t>The </a:t>
            </a:r>
            <a:r>
              <a:rPr lang="en-US" dirty="0"/>
              <a:t>property is created and populated </a:t>
            </a:r>
            <a:r>
              <a:rPr lang="en-US" dirty="0" smtClean="0"/>
              <a:t>after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loadstart</a:t>
            </a:r>
            <a:r>
              <a:rPr lang="en-US" dirty="0" smtClean="0"/>
              <a:t> event is dispatched</a:t>
            </a:r>
          </a:p>
          <a:p>
            <a:r>
              <a:rPr lang="en-US" dirty="0"/>
              <a:t>After the mediainfo object is </a:t>
            </a:r>
            <a:r>
              <a:rPr lang="en-US" dirty="0" smtClean="0"/>
              <a:t>populated, use </a:t>
            </a:r>
            <a:r>
              <a:rPr lang="en-US" dirty="0"/>
              <a:t>it for convenient data retrieval when wishing to display video information, like the video name or description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9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mediainfo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1520825"/>
            <a:ext cx="1513217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5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mediainfo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data in the mediainfo object by simple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object.property</a:t>
            </a:r>
            <a:r>
              <a:rPr lang="en-US" dirty="0" smtClean="0"/>
              <a:t> notation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 = "&lt;p&gt;Video Title: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dynamicHTML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+= "&lt;p&gt;Description: &lt;strong&gt;"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+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myPlayer.mediainfo.description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"&lt;/strong&gt;&lt;/p&gt;";     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document.getElementById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("textTarget").innerHTML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=</a:t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dynamicHTML; 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32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r>
              <a:rPr lang="en-US" dirty="0" smtClean="0"/>
              <a:t>: Display Video Information in the HTML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**Uses the ready() event/method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7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iframe Player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36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iframe</a:t>
            </a:r>
            <a:r>
              <a:rPr lang="en-US" dirty="0"/>
              <a:t> </a:t>
            </a:r>
            <a:r>
              <a:rPr lang="en-US" dirty="0" smtClean="0"/>
              <a:t>Player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collisions with existing JavaScript and/or CSS</a:t>
            </a:r>
          </a:p>
          <a:p>
            <a:r>
              <a:rPr lang="en-US" dirty="0"/>
              <a:t>Automatically </a:t>
            </a:r>
            <a:r>
              <a:rPr lang="en-US" dirty="0" smtClean="0"/>
              <a:t>responsive (nearly) </a:t>
            </a:r>
            <a:endParaRPr lang="en-US" dirty="0"/>
          </a:p>
          <a:p>
            <a:r>
              <a:rPr lang="en-US" dirty="0"/>
              <a:t>The iframe eases use in social media apps (or whenever the video will need to "travel" into other apps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7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Cannot Use iframe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in the containing page needs to listen for and act on player events</a:t>
            </a:r>
          </a:p>
          <a:p>
            <a:r>
              <a:rPr lang="en-US" dirty="0"/>
              <a:t>The player uses styles from the containing page</a:t>
            </a:r>
          </a:p>
          <a:p>
            <a:r>
              <a:rPr lang="en-US" dirty="0"/>
              <a:t>The iframe will cause app logic to fail, like a redirect from the containing page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To dynamically change video in an </a:t>
            </a:r>
            <a:r>
              <a:rPr lang="en-US" dirty="0" err="1" smtClean="0"/>
              <a:t>iframe</a:t>
            </a:r>
            <a:r>
              <a:rPr lang="en-US" dirty="0" smtClean="0"/>
              <a:t> change the query string’s the </a:t>
            </a:r>
            <a:r>
              <a:rPr lang="en-US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/>
              <a:t> property</a:t>
            </a:r>
          </a:p>
          <a:p>
            <a:pPr marL="0" indent="0">
              <a:buNone/>
            </a:pP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='//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players.brightcove.net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/921483702001/a5f0f07c-ce3b-48a4-af02-f5f6c38546ac_default/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index.html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/>
            </a:r>
            <a:b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?</a:t>
            </a:r>
            <a:r>
              <a:rPr lang="en-US" sz="3200" dirty="0" err="1">
                <a:solidFill>
                  <a:srgbClr val="FF0000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=4341341161001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'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…&gt;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&lt;/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&gt;</a:t>
            </a:r>
          </a:p>
          <a:p>
            <a:pPr marL="0" indent="0">
              <a:buNone/>
            </a:pP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Need to remove the existing query string then add a new one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r>
              <a:rPr lang="en-US" dirty="0" smtClean="0"/>
              <a:t>Plan of action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Get a handle on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tag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Create a variable with the new query string (new video ID)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src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property of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to a variable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Remove the existing query string from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Add the new query string to the source</a:t>
            </a:r>
          </a:p>
          <a:p>
            <a:pPr marL="977900" lvl="1" indent="-742950">
              <a:buFont typeface="+mj-lt"/>
              <a:buAutoNum type="arabicPeriod"/>
            </a:pPr>
            <a:r>
              <a:rPr lang="en-US" dirty="0" smtClean="0"/>
              <a:t>Assign the new source to the 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&lt;</a:t>
            </a:r>
            <a:r>
              <a:rPr lang="en-US" sz="32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&gt;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Change Video in </a:t>
            </a:r>
            <a:r>
              <a:rPr lang="en-US" dirty="0" err="1" smtClean="0"/>
              <a:t>iframe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6428235" cy="68487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&lt;function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changeVideo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var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document.getElementsByTagName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("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")[0],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"?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videoId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=3742256815001",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theSrc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theSrc.substring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( 0,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theSrc.indexOf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 "?" ) ),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srcWithoutVideo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+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newVideo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iframeTag.src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= </a:t>
            </a:r>
            <a:r>
              <a:rPr lang="en-US" sz="3200" dirty="0" err="1">
                <a:solidFill>
                  <a:srgbClr val="0000FF"/>
                </a:solidFill>
                <a:latin typeface="Source Code Pro"/>
                <a:cs typeface="Source Code Pro"/>
              </a:rPr>
              <a:t>newSrc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6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JavaScript’s </a:t>
            </a:r>
            <a:r>
              <a:rPr lang="en-US" sz="3600" dirty="0" err="1" smtClean="0">
                <a:solidFill>
                  <a:srgbClr val="FF0000"/>
                </a:solidFill>
                <a:latin typeface="Source Code Pro"/>
                <a:cs typeface="Source Code Pro"/>
              </a:rPr>
              <a:t>theString.substring</a:t>
            </a:r>
            <a:r>
              <a:rPr lang="en-US" sz="3600" dirty="0" smtClean="0">
                <a:solidFill>
                  <a:srgbClr val="FF0000"/>
                </a:solidFill>
                <a:latin typeface="Source Code Pro"/>
                <a:cs typeface="Source Code Pro"/>
              </a:rPr>
              <a:t>()</a:t>
            </a:r>
            <a:r>
              <a:rPr lang="en-US" dirty="0" smtClean="0"/>
              <a:t> extracts characters from the first parameter to the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4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Brightcove Player is based on the </a:t>
            </a:r>
            <a:r>
              <a:rPr lang="en-US" dirty="0" smtClean="0"/>
              <a:t>Video.js Player</a:t>
            </a:r>
          </a:p>
          <a:p>
            <a:r>
              <a:rPr lang="en-US" dirty="0" smtClean="0"/>
              <a:t>Three core elements: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embed </a:t>
            </a:r>
            <a:r>
              <a:rPr lang="en-US" dirty="0" smtClean="0"/>
              <a:t>code - Places </a:t>
            </a:r>
            <a:r>
              <a:rPr lang="en-US" dirty="0"/>
              <a:t>a video into a website using the HTML5 </a:t>
            </a:r>
            <a:r>
              <a:rPr lang="en-US" dirty="0">
                <a:solidFill>
                  <a:srgbClr val="FF0000"/>
                </a:solidFill>
                <a:latin typeface="Source Code Pro"/>
                <a:cs typeface="Source Code Pro"/>
              </a:rPr>
              <a:t>&lt;video&gt;</a:t>
            </a:r>
            <a:r>
              <a:rPr lang="en-US" dirty="0"/>
              <a:t> element falling back to Flash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/>
              <a:t>JavaScript library - Makes the player work across browsers, their various versions and around device / platform </a:t>
            </a:r>
            <a:r>
              <a:rPr lang="en-US" dirty="0" smtClean="0"/>
              <a:t>bugs</a:t>
            </a:r>
          </a:p>
          <a:p>
            <a:pPr lvl="1"/>
            <a:r>
              <a:rPr lang="en-US" dirty="0"/>
              <a:t>Pure HTML/CSS skin - Creates a uniform look across HTML5 browsers and easy custom skinning for a branded look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Between HTML Page and iframe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communicate between the parent page and the iframe</a:t>
            </a:r>
          </a:p>
          <a:p>
            <a:pPr lvl="1"/>
            <a:r>
              <a:rPr lang="en-US" dirty="0" smtClean="0"/>
              <a:t>Uses HTML postMessage</a:t>
            </a:r>
          </a:p>
          <a:p>
            <a:r>
              <a:rPr lang="en-US" dirty="0"/>
              <a:t>Example doc: </a:t>
            </a:r>
            <a:r>
              <a:rPr lang="en-US" i="1" dirty="0"/>
              <a:t>Play Video from iframe </a:t>
            </a:r>
            <a:r>
              <a:rPr lang="en-US" i="1" dirty="0" smtClean="0"/>
              <a:t>Parent</a:t>
            </a:r>
          </a:p>
          <a:p>
            <a:pPr lvl="1"/>
            <a:r>
              <a:rPr lang="en-US" dirty="0">
                <a:hlinkClick r:id="rId3"/>
              </a:rPr>
              <a:t>http://docs.brightcove.com/en/video-cloud/brightcove-player/samples/listen-for-play-</a:t>
            </a:r>
            <a:r>
              <a:rPr lang="en-US" dirty="0" smtClean="0">
                <a:hlinkClick r:id="rId3"/>
              </a:rPr>
              <a:t>button.html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40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55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4</a:t>
            </a:r>
            <a:r>
              <a:rPr lang="en-US" dirty="0" smtClean="0"/>
              <a:t>: </a:t>
            </a:r>
            <a:r>
              <a:rPr lang="en-US" dirty="0"/>
              <a:t>Changing the Video in an iframe Player Implementation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50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a Brightcove Plugin to a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33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for Brightcove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for the Brightcove player uses a combination of HTML, JavaScript and/or CSS to somehow customize the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other words, anything you can do in a web page, you can do in a </a:t>
            </a:r>
            <a:r>
              <a:rPr lang="en-US" dirty="0" smtClean="0"/>
              <a:t>plugin</a:t>
            </a:r>
            <a:endParaRPr lang="en-US" dirty="0"/>
          </a:p>
          <a:p>
            <a:r>
              <a:rPr lang="en-US" dirty="0" smtClean="0"/>
              <a:t>Broadly</a:t>
            </a:r>
            <a:r>
              <a:rPr lang="en-US" dirty="0"/>
              <a:t>, plugins can be developed </a:t>
            </a:r>
            <a:r>
              <a:rPr lang="en-US" dirty="0" smtClean="0"/>
              <a:t>to</a:t>
            </a:r>
            <a:endParaRPr lang="en-US" dirty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default behavior</a:t>
            </a:r>
          </a:p>
          <a:p>
            <a:pPr lvl="1"/>
            <a:r>
              <a:rPr lang="en-US" dirty="0"/>
              <a:t>Add functionality</a:t>
            </a:r>
          </a:p>
          <a:p>
            <a:pPr lvl="1"/>
            <a:r>
              <a:rPr lang="en-US" dirty="0"/>
              <a:t>Customize </a:t>
            </a:r>
            <a:r>
              <a:rPr lang="en-US" dirty="0" smtClean="0"/>
              <a:t>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43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0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Supplied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Brightcove has released, and continues to release, plugins</a:t>
            </a:r>
          </a:p>
          <a:p>
            <a:pPr lvl="1"/>
            <a:r>
              <a:rPr lang="en-US" sz="3600" dirty="0" smtClean="0"/>
              <a:t>Advertising with FreeWheel (beta)</a:t>
            </a:r>
          </a:p>
          <a:p>
            <a:pPr lvl="1"/>
            <a:r>
              <a:rPr lang="en-US" sz="3600" dirty="0" smtClean="0"/>
              <a:t>Advertising with IMA3</a:t>
            </a:r>
          </a:p>
          <a:p>
            <a:pPr lvl="1"/>
            <a:r>
              <a:rPr lang="en-US" sz="3600" dirty="0" smtClean="0"/>
              <a:t>Advertising with OnceUX</a:t>
            </a:r>
          </a:p>
          <a:p>
            <a:pPr lvl="1"/>
            <a:r>
              <a:rPr lang="en-US" sz="3600" dirty="0" smtClean="0"/>
              <a:t>Debugger</a:t>
            </a:r>
            <a:endParaRPr lang="en-US" sz="3600" dirty="0"/>
          </a:p>
          <a:p>
            <a:pPr lvl="1"/>
            <a:r>
              <a:rPr lang="en-US" sz="3600" dirty="0"/>
              <a:t>Display Thumbnail Previews</a:t>
            </a:r>
          </a:p>
          <a:p>
            <a:pPr lvl="1"/>
            <a:r>
              <a:rPr lang="en-US" sz="3600" dirty="0"/>
              <a:t>Errors</a:t>
            </a:r>
          </a:p>
          <a:p>
            <a:pPr lvl="1"/>
            <a:r>
              <a:rPr lang="en-US" sz="3600" dirty="0" smtClean="0"/>
              <a:t>HLS</a:t>
            </a:r>
          </a:p>
          <a:p>
            <a:pPr lvl="1"/>
            <a:r>
              <a:rPr lang="en-US" sz="3600" dirty="0" smtClean="0"/>
              <a:t>Live DVRUX </a:t>
            </a:r>
            <a:endParaRPr lang="en-US" sz="3600" dirty="0"/>
          </a:p>
          <a:p>
            <a:pPr lvl="1"/>
            <a:r>
              <a:rPr lang="en-US" sz="3600" dirty="0" smtClean="0"/>
              <a:t>Overlay</a:t>
            </a:r>
            <a:endParaRPr lang="en-US" sz="3600" dirty="0"/>
          </a:p>
          <a:p>
            <a:pPr lvl="1"/>
            <a:r>
              <a:rPr lang="en-US" sz="3600" dirty="0"/>
              <a:t>Social Media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44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03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Brightcove Plugins Loaded by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are plugins loaded by default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 smtClean="0"/>
              <a:t>HLS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9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Studio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three ways to use a plugin</a:t>
            </a:r>
          </a:p>
          <a:p>
            <a:r>
              <a:rPr lang="en-US" dirty="0" smtClean="0"/>
              <a:t>Use the Studio UI to supply the plugin's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Options (if needed)</a:t>
            </a:r>
          </a:p>
          <a:p>
            <a:pPr lvl="1"/>
            <a:r>
              <a:rPr lang="en-US" dirty="0" smtClean="0"/>
              <a:t>CSS (if needed)</a:t>
            </a:r>
          </a:p>
          <a:p>
            <a:r>
              <a:rPr lang="en-US" dirty="0" smtClean="0"/>
              <a:t>Plugin associated with ALL instances of the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Plugins Using Custom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way use a plugin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&lt;script&gt;</a:t>
            </a:r>
            <a:r>
              <a:rPr lang="en-US" dirty="0" smtClean="0"/>
              <a:t> tag to manually include the plugin's JavaScript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  <a:latin typeface="Source Code Pro"/>
                <a:cs typeface="Source Code Pro"/>
              </a:rPr>
              <a:t>&lt;link&gt;</a:t>
            </a:r>
            <a:r>
              <a:rPr lang="en-US" dirty="0" smtClean="0"/>
              <a:t> tag to manually include the plugin's CSS (if needed)</a:t>
            </a:r>
          </a:p>
          <a:p>
            <a:pPr lvl="1"/>
            <a:r>
              <a:rPr lang="en-US" dirty="0" smtClean="0"/>
              <a:t>Call the plugin as a method, supplying required options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myPlayer.ima3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({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 serverUrl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"http://pubads.g.doubleclick.net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/…"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);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r>
              <a:rPr lang="en-US" dirty="0" smtClean="0"/>
              <a:t>Plugin associated ONLY with the instance of the player on the page</a:t>
            </a:r>
          </a:p>
          <a:p>
            <a:r>
              <a:rPr lang="en-US" dirty="0" smtClean="0"/>
              <a:t>Provides flexibility, such as dynamically supplying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86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Plugins Using </a:t>
            </a:r>
            <a:r>
              <a:rPr lang="en-US" dirty="0" smtClean="0"/>
              <a:t>curl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configure the player, and associated plugins, using the Player Management API</a:t>
            </a:r>
          </a:p>
          <a:p>
            <a:r>
              <a:rPr lang="en-US" dirty="0" smtClean="0"/>
              <a:t>Details on using curl not part of this course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curl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-header "Content-Type: application/json"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-user $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EMAIL -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-request PATCH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--data '{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"stylesheets":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plugin-dev.css"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"scripts": 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["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http:/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/…/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plugin-</a:t>
            </a:r>
            <a:r>
              <a:rPr lang="en-US" sz="2400" dirty="0" err="1">
                <a:solidFill>
                  <a:srgbClr val="0000FF"/>
                </a:solidFill>
                <a:latin typeface="Source Code Pro"/>
                <a:cs typeface="Source Code Pro"/>
              </a:rPr>
              <a:t>dev.js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],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"plugins": [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{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name": "pluginDev"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, 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options": {"overlayText": "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This …"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 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}' 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  https://players.api.brightcove.com/v1/accounts/$ACCOUNT_ID/</a:t>
            </a: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players</a:t>
            </a:r>
            <a:b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</a:br>
            <a:r>
              <a:rPr lang="en-US" sz="24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  /</a:t>
            </a:r>
            <a:r>
              <a:rPr lang="en-US" sz="2400" dirty="0">
                <a:solidFill>
                  <a:srgbClr val="0000FF"/>
                </a:solidFill>
                <a:latin typeface="Source Code Pro"/>
                <a:cs typeface="Source Code Pro"/>
              </a:rPr>
              <a:t>$PLAYER_ID/configuration</a:t>
            </a:r>
            <a:endParaRPr lang="en-US" sz="24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48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0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61155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5</a:t>
            </a:r>
            <a:r>
              <a:rPr lang="en-US" dirty="0" smtClean="0"/>
              <a:t>: </a:t>
            </a:r>
            <a:r>
              <a:rPr lang="en-US" dirty="0"/>
              <a:t>Adding </a:t>
            </a:r>
            <a:r>
              <a:rPr lang="en-US" dirty="0" smtClean="0"/>
              <a:t>the Overlay Plugin </a:t>
            </a:r>
            <a:r>
              <a:rPr lang="en-US" dirty="0"/>
              <a:t>to 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AND/OR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Task </a:t>
            </a:r>
            <a:r>
              <a:rPr lang="en-US" dirty="0" smtClean="0"/>
              <a:t>6: </a:t>
            </a:r>
            <a:r>
              <a:rPr lang="en-US" dirty="0"/>
              <a:t>Using the IMA Plugin to Play VAST Ads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9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Brightcove Player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customize, integrate with, or add functionality to, your </a:t>
            </a:r>
            <a:r>
              <a:rPr lang="en-US" dirty="0" smtClean="0"/>
              <a:t>players</a:t>
            </a:r>
          </a:p>
          <a:p>
            <a:r>
              <a:rPr lang="en-US" dirty="0" smtClean="0"/>
              <a:t>Uses HTML5, CSS, JavaScript and the Player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540" b="20106"/>
          <a:stretch/>
        </p:blipFill>
        <p:spPr>
          <a:xfrm>
            <a:off x="4472781" y="4187825"/>
            <a:ext cx="7454386" cy="3102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2381" y="7282497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Cross-platform standards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F4140"/>
                </a:solidFill>
                <a:latin typeface="Gotham-Light"/>
                <a:cs typeface="Gotham-Light"/>
              </a:rPr>
              <a:t>Developer-friendly </a:t>
            </a:r>
            <a:r>
              <a:rPr lang="en-US" dirty="0" smtClean="0">
                <a:solidFill>
                  <a:srgbClr val="3F4140"/>
                </a:solidFill>
                <a:latin typeface="Gotham-Light"/>
                <a:cs typeface="Gotham-Light"/>
              </a:rPr>
              <a:t>technologies</a:t>
            </a:r>
            <a:endParaRPr lang="en-US" dirty="0">
              <a:solidFill>
                <a:srgbClr val="3F4140"/>
              </a:solidFill>
              <a:latin typeface="Gotham-Light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217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Playlists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8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playlists in Studio's </a:t>
            </a:r>
            <a:r>
              <a:rPr lang="en-US" b="1" dirty="0" smtClean="0"/>
              <a:t>Media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Default playlist appearance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51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3527425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Layouts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http://solutions.brightcove.com/</a:t>
            </a:r>
            <a:r>
              <a:rPr lang="en-US" sz="3600" dirty="0" err="1">
                <a:hlinkClick r:id="rId3"/>
              </a:rPr>
              <a:t>pcosta</a:t>
            </a:r>
            <a:r>
              <a:rPr lang="en-US" sz="3600" dirty="0">
                <a:hlinkClick r:id="rId3"/>
              </a:rPr>
              <a:t>/showcase/playlist-</a:t>
            </a:r>
            <a:r>
              <a:rPr lang="en-US" sz="3600" dirty="0" err="1">
                <a:hlinkClick r:id="rId3"/>
              </a:rPr>
              <a:t>changer.html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52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" y="2587625"/>
            <a:ext cx="8295481" cy="6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5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Playlists in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Players</a:t>
            </a:r>
            <a:r>
              <a:rPr lang="en-US" dirty="0" smtClean="0"/>
              <a:t> module &gt; </a:t>
            </a:r>
            <a:r>
              <a:rPr lang="en-US" b="1" dirty="0" smtClean="0"/>
              <a:t>Settings</a:t>
            </a:r>
            <a:r>
              <a:rPr lang="en-US" dirty="0" smtClean="0"/>
              <a:t> section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53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81" y="62550"/>
            <a:ext cx="5232400" cy="9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7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Playlist with Enabled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playlist in Media module</a:t>
            </a:r>
          </a:p>
          <a:p>
            <a:r>
              <a:rPr lang="en-US" dirty="0" smtClean="0"/>
              <a:t>Select an enabled player</a:t>
            </a:r>
          </a:p>
          <a:p>
            <a:r>
              <a:rPr lang="en-US" dirty="0" smtClean="0"/>
              <a:t>Use desired code implementation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54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81" y="1520825"/>
            <a:ext cx="8558292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In-Page Code Needs &lt;ol&gt;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r>
              <a:rPr lang="en-US" dirty="0" smtClean="0"/>
              <a:t>If using in-page code you must</a:t>
            </a:r>
          </a:p>
          <a:p>
            <a:pPr lvl="1"/>
            <a:r>
              <a:rPr lang="en-US" dirty="0" smtClean="0"/>
              <a:t>Add an HTML ordered list where you want the playlist to appear</a:t>
            </a:r>
          </a:p>
          <a:p>
            <a:pPr lvl="2"/>
            <a:r>
              <a:rPr lang="en-US" dirty="0" smtClean="0"/>
              <a:t>Must use </a:t>
            </a: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vjs-playlist</a:t>
            </a:r>
            <a:r>
              <a:rPr lang="en-US" dirty="0" smtClean="0"/>
              <a:t> as class</a:t>
            </a:r>
          </a:p>
          <a:p>
            <a:pPr marL="234950" lvl="1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ol class="vjs-playlist"&gt;&lt;/ol&gt;</a:t>
            </a:r>
            <a:endParaRPr lang="en-US" sz="32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Style player and playlist as you choose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 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video-js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float: left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width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640px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height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380px;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.</a:t>
            </a:r>
            <a:r>
              <a:rPr lang="en-US" sz="3200" dirty="0">
                <a:solidFill>
                  <a:srgbClr val="FF0000"/>
                </a:solidFill>
                <a:latin typeface="Source Code Pro"/>
                <a:cs typeface="Source Code Pro"/>
              </a:rPr>
              <a:t>vjs-playlist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width: 250px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; float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left; margin</a:t>
            </a: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: 15px;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Source Code Pro"/>
                <a:cs typeface="Source Code Pro"/>
              </a:rPr>
              <a:t>   </a:t>
            </a:r>
            <a:r>
              <a:rPr lang="en-US" sz="32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}</a:t>
            </a:r>
            <a:endParaRPr lang="en-US" sz="3200" dirty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55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22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296987"/>
          </a:xfrm>
        </p:spPr>
        <p:txBody>
          <a:bodyPr/>
          <a:lstStyle/>
          <a:p>
            <a:r>
              <a:rPr lang="en-US" dirty="0" smtClean="0"/>
              <a:t>iframe Code Needs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673226"/>
            <a:ext cx="15877477" cy="70866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style&gt;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iframe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width: 88%;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  min-height: 360px;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  &lt;/style&gt;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00FF"/>
                </a:solidFill>
                <a:latin typeface="Source Code Pro"/>
                <a:cs typeface="Source Code Pro"/>
              </a:rPr>
              <a:t>  &lt;</a:t>
            </a:r>
            <a:r>
              <a:rPr lang="en-US" sz="3600" dirty="0">
                <a:solidFill>
                  <a:srgbClr val="0000FF"/>
                </a:solidFill>
                <a:latin typeface="Source Code Pro"/>
                <a:cs typeface="Source Code Pro"/>
              </a:rPr>
              <a:t>iframe src='//players.brightcove.net/921483702001/c517d6aa-c198-469b-92c4-6944d80dd143_default/index.html?playlistId=1323984733001' allowfullscreen webkitallowfullscreen mozallowfullscreen&gt;&lt;/iframe&gt;</a:t>
            </a:r>
            <a:endParaRPr lang="en-US" sz="3600" dirty="0" smtClean="0">
              <a:solidFill>
                <a:srgbClr val="0000FF"/>
              </a:solidFill>
              <a:latin typeface="Source Code Pro"/>
              <a:cs typeface="Source Code Pro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56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28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 Boles</a:t>
            </a:r>
          </a:p>
          <a:p>
            <a:r>
              <a:rPr lang="en-US" dirty="0" smtClean="0"/>
              <a:t>mboles@brightcove.com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Why: Code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http://docs.brightcove.com/en/video-cloud/brightcove-player/</a:t>
            </a:r>
            <a:r>
              <a:rPr lang="en-US" sz="3200" dirty="0" smtClean="0">
                <a:hlinkClick r:id="rId3"/>
              </a:rPr>
              <a:t>index.html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6</a:t>
            </a:fld>
            <a:r>
              <a:rPr lang="en-US" dirty="0" smtClean="0"/>
              <a:t>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" y="2511425"/>
            <a:ext cx="7977981" cy="6841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81" y="2740025"/>
            <a:ext cx="27686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758690"/>
            <a:ext cx="15877477" cy="6848735"/>
          </a:xfrm>
        </p:spPr>
        <p:txBody>
          <a:bodyPr/>
          <a:lstStyle/>
          <a:p>
            <a:r>
              <a:rPr lang="en-US" sz="3600" dirty="0"/>
              <a:t>Introducing the Course</a:t>
            </a:r>
          </a:p>
          <a:p>
            <a:r>
              <a:rPr lang="en-US" sz="3600" dirty="0"/>
              <a:t>Setting Up to Develop with Brightcove Player</a:t>
            </a:r>
          </a:p>
          <a:p>
            <a:r>
              <a:rPr lang="en-US" sz="3600" dirty="0" smtClean="0"/>
              <a:t>Using </a:t>
            </a:r>
            <a:r>
              <a:rPr lang="en-US" sz="3600" dirty="0"/>
              <a:t>JavaScript with Brightcove Player</a:t>
            </a:r>
          </a:p>
          <a:p>
            <a:r>
              <a:rPr lang="en-US" sz="3600" dirty="0"/>
              <a:t>Getting Started with Brightcove Player Development</a:t>
            </a:r>
          </a:p>
          <a:p>
            <a:r>
              <a:rPr lang="en-US" sz="3600" dirty="0" smtClean="0"/>
              <a:t>Task1</a:t>
            </a:r>
            <a:r>
              <a:rPr lang="en-US" sz="3600" dirty="0"/>
              <a:t>: Using the API to Play a Video </a:t>
            </a:r>
          </a:p>
          <a:p>
            <a:r>
              <a:rPr lang="en-US" sz="3600" dirty="0"/>
              <a:t>Using the Player Catalog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2: Dynamically Loading and Playing a </a:t>
            </a:r>
            <a:r>
              <a:rPr lang="en-US" sz="3600" dirty="0" smtClean="0"/>
              <a:t>Video</a:t>
            </a:r>
          </a:p>
          <a:p>
            <a:r>
              <a:rPr lang="en-US" sz="3600" dirty="0"/>
              <a:t>Using the mediainfo </a:t>
            </a:r>
            <a:r>
              <a:rPr lang="en-US" sz="3600" dirty="0" smtClean="0"/>
              <a:t>Property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3: </a:t>
            </a:r>
            <a:r>
              <a:rPr lang="en-US" sz="3600" dirty="0" smtClean="0"/>
              <a:t>Displaying </a:t>
            </a:r>
            <a:r>
              <a:rPr lang="en-US" sz="3600" dirty="0"/>
              <a:t>Video Information in the HTML </a:t>
            </a:r>
            <a:r>
              <a:rPr lang="en-US" sz="3600" dirty="0" smtClean="0"/>
              <a:t>Page</a:t>
            </a:r>
          </a:p>
          <a:p>
            <a:r>
              <a:rPr lang="en-US" sz="3600" dirty="0"/>
              <a:t>Using the iframe Player Implementation</a:t>
            </a:r>
          </a:p>
          <a:p>
            <a:r>
              <a:rPr lang="en-US" sz="3600" dirty="0" smtClean="0"/>
              <a:t>Task </a:t>
            </a:r>
            <a:r>
              <a:rPr lang="en-US" sz="3600" dirty="0"/>
              <a:t>4: Changing the Video in an iframe Player Implementat</a:t>
            </a:r>
            <a:r>
              <a:rPr lang="en-US" dirty="0"/>
              <a:t>ion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7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Agenda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Adding </a:t>
            </a:r>
            <a:r>
              <a:rPr lang="en-US" sz="3600" dirty="0"/>
              <a:t>a Brightcove Plugin to a Player</a:t>
            </a:r>
          </a:p>
          <a:p>
            <a:r>
              <a:rPr lang="en-US" sz="3600" dirty="0" smtClean="0"/>
              <a:t>Task5</a:t>
            </a:r>
            <a:r>
              <a:rPr lang="en-US" sz="3600" dirty="0" smtClean="0"/>
              <a:t>: </a:t>
            </a:r>
            <a:r>
              <a:rPr lang="en-US" sz="3600" dirty="0"/>
              <a:t>Adding the Overlay Plugin to a </a:t>
            </a:r>
            <a:r>
              <a:rPr lang="en-US" sz="3600" dirty="0" smtClean="0"/>
              <a:t>Player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 smtClean="0"/>
              <a:t>Task </a:t>
            </a:r>
            <a:r>
              <a:rPr lang="en-US" sz="3600" dirty="0" smtClean="0"/>
              <a:t>6: </a:t>
            </a:r>
            <a:r>
              <a:rPr lang="en-US" sz="3600" dirty="0"/>
              <a:t>Using the IMA Plugin to Play VAST </a:t>
            </a:r>
            <a:r>
              <a:rPr lang="en-US" sz="3600" dirty="0" smtClean="0"/>
              <a:t>Ads</a:t>
            </a:r>
          </a:p>
          <a:p>
            <a:r>
              <a:rPr lang="en-US" sz="3600" dirty="0" smtClean="0"/>
              <a:t>Using Playlists</a:t>
            </a:r>
          </a:p>
          <a:p>
            <a:r>
              <a:rPr lang="en-US" sz="3600" dirty="0" smtClean="0"/>
              <a:t>Task </a:t>
            </a:r>
            <a:r>
              <a:rPr lang="en-US" sz="3600" dirty="0" smtClean="0"/>
              <a:t>7: Associate a Playlist with a 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8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77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is designed for developers with basic HTML and JavaScript experience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©2015 Brightcove Inc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9</a:t>
            </a:fld>
            <a:r>
              <a:rPr lang="en-US" dirty="0" smtClean="0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16x9-template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bc-16x9-template.potx</Template>
  <TotalTime>9388</TotalTime>
  <Words>2354</Words>
  <Application>Microsoft Macintosh PowerPoint</Application>
  <PresentationFormat>Custom</PresentationFormat>
  <Paragraphs>416</Paragraphs>
  <Slides>57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bc-16x9-template</vt:lpstr>
      <vt:lpstr>Brightcove Dark</vt:lpstr>
      <vt:lpstr>2014 Titles</vt:lpstr>
      <vt:lpstr>Product titles with tagline</vt:lpstr>
      <vt:lpstr>Products with no taglines</vt:lpstr>
      <vt:lpstr>PowerPoint Presentation</vt:lpstr>
      <vt:lpstr>Developing with Brightcove Player</vt:lpstr>
      <vt:lpstr>Introducing the Course</vt:lpstr>
      <vt:lpstr>What: Brightcove Player</vt:lpstr>
      <vt:lpstr>What: Brightcove Player Development</vt:lpstr>
      <vt:lpstr>Why: Code Samples</vt:lpstr>
      <vt:lpstr>How: Agenda</vt:lpstr>
      <vt:lpstr>How: Agenda (cont)</vt:lpstr>
      <vt:lpstr>Prerequisites</vt:lpstr>
      <vt:lpstr>Setting Up to Develop with Brightcove Player</vt:lpstr>
      <vt:lpstr>Setup</vt:lpstr>
      <vt:lpstr>Getting Session Materials - GitHub</vt:lpstr>
      <vt:lpstr>Brightcove Player Documentation</vt:lpstr>
      <vt:lpstr>Using JavaScript with Brightcove Player</vt:lpstr>
      <vt:lpstr>JavaScript Code Dilemma</vt:lpstr>
      <vt:lpstr>API Is Event Driven</vt:lpstr>
      <vt:lpstr>Callback Function Implementations</vt:lpstr>
      <vt:lpstr>Getting Started with Brightcove Player Development</vt:lpstr>
      <vt:lpstr>Get Reference to Player </vt:lpstr>
      <vt:lpstr>Get Reference to Player - cont </vt:lpstr>
      <vt:lpstr>Player Methods</vt:lpstr>
      <vt:lpstr>Player Events</vt:lpstr>
      <vt:lpstr>Player Events - cont</vt:lpstr>
      <vt:lpstr>Task 1: Using the API to Play a Video and Display Event Object </vt:lpstr>
      <vt:lpstr>Using the Player Catalog</vt:lpstr>
      <vt:lpstr>Player Catalog</vt:lpstr>
      <vt:lpstr>Returned Object from getVideo()</vt:lpstr>
      <vt:lpstr>Task 2: Dynamically Loading and Playing a Video</vt:lpstr>
      <vt:lpstr>Using the mediainfo Property</vt:lpstr>
      <vt:lpstr>mediainfo Property</vt:lpstr>
      <vt:lpstr>Data in mediainfo</vt:lpstr>
      <vt:lpstr>Access mediainfo Data</vt:lpstr>
      <vt:lpstr>Task 3: Display Video Information in the HTML Page</vt:lpstr>
      <vt:lpstr>Using the iframe Player Implementation</vt:lpstr>
      <vt:lpstr>Advantages of iframe Player Implementation</vt:lpstr>
      <vt:lpstr>When You Cannot Use iframe Implementation</vt:lpstr>
      <vt:lpstr>Dynamically Change Video in iframe</vt:lpstr>
      <vt:lpstr>Dynamically Change Video in iframe (cont)</vt:lpstr>
      <vt:lpstr>Dynamically Change Video in iframe (cont)</vt:lpstr>
      <vt:lpstr>Communicate Between HTML Page and iframe</vt:lpstr>
      <vt:lpstr>Task 4: Changing the Video in an iframe Player Implementation </vt:lpstr>
      <vt:lpstr>Adding a Brightcove Plugin to a Player</vt:lpstr>
      <vt:lpstr>Plugins for Brightcove Player</vt:lpstr>
      <vt:lpstr>Brightcove Supplied Plugins</vt:lpstr>
      <vt:lpstr>Brightcove Plugins Loaded by Default</vt:lpstr>
      <vt:lpstr>Implementing Plugins Using Studio UI</vt:lpstr>
      <vt:lpstr>Implementing Plugins Using Custom Code</vt:lpstr>
      <vt:lpstr>Implementing Plugins Using curl Statements</vt:lpstr>
      <vt:lpstr>Task 5: Adding the Overlay Plugin to a Player AND/OR Task 6: Using the IMA Plugin to Play VAST Ads </vt:lpstr>
      <vt:lpstr>Using Playlists</vt:lpstr>
      <vt:lpstr>Playlists</vt:lpstr>
      <vt:lpstr>Other Layouts Possible</vt:lpstr>
      <vt:lpstr>Enable Playlists in Studio</vt:lpstr>
      <vt:lpstr>Associate Playlist with Enabled Player</vt:lpstr>
      <vt:lpstr>In-Page Code Needs &lt;ol&gt;</vt:lpstr>
      <vt:lpstr>iframe Code Needs Styling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Matthew Boles</cp:lastModifiedBy>
  <cp:revision>110</cp:revision>
  <dcterms:created xsi:type="dcterms:W3CDTF">2014-09-13T21:02:55Z</dcterms:created>
  <dcterms:modified xsi:type="dcterms:W3CDTF">2016-03-29T16:01:26Z</dcterms:modified>
</cp:coreProperties>
</file>